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9" r:id="rId7"/>
    <p:sldId id="271" r:id="rId8"/>
    <p:sldId id="27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7AAC67E-71F3-4ED2-B53E-B7872D792E21}" type="datetimeFigureOut">
              <a:rPr lang="tr-TR" smtClean="0"/>
              <a:t>8.10.2020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F588FE7-0E40-4600-AA18-A6F6DC3607EA}"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7AAC67E-71F3-4ED2-B53E-B7872D792E21}" type="datetimeFigureOut">
              <a:rPr lang="tr-TR" smtClean="0"/>
              <a:t>8.10.2020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F588FE7-0E40-4600-AA18-A6F6DC3607E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AAC67E-71F3-4ED2-B53E-B7872D792E21}" type="datetimeFigureOut">
              <a:rPr lang="tr-TR" smtClean="0"/>
              <a:t>8.10.2020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F588FE7-0E40-4600-AA18-A6F6DC3607E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7AAC67E-71F3-4ED2-B53E-B7872D792E21}" type="datetimeFigureOut">
              <a:rPr lang="tr-TR" smtClean="0"/>
              <a:t>8.10.2020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F588FE7-0E40-4600-AA18-A6F6DC3607EA}"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7AAC67E-71F3-4ED2-B53E-B7872D792E21}" type="datetimeFigureOut">
              <a:rPr lang="tr-TR" smtClean="0"/>
              <a:t>8.10.2020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F588FE7-0E40-4600-AA18-A6F6DC3607EA}"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7AAC67E-71F3-4ED2-B53E-B7872D792E21}" type="datetimeFigureOut">
              <a:rPr lang="tr-TR" smtClean="0"/>
              <a:t>8.10.2020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F588FE7-0E40-4600-AA18-A6F6DC3607EA}"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7AAC67E-71F3-4ED2-B53E-B7872D792E21}" type="datetimeFigureOut">
              <a:rPr lang="tr-TR" smtClean="0"/>
              <a:t>8.10.2020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F588FE7-0E40-4600-AA18-A6F6DC3607EA}"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7AAC67E-71F3-4ED2-B53E-B7872D792E21}" type="datetimeFigureOut">
              <a:rPr lang="tr-TR" smtClean="0"/>
              <a:t>8.10.2020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F588FE7-0E40-4600-AA18-A6F6DC3607E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AC67E-71F3-4ED2-B53E-B7872D792E21}" type="datetimeFigureOut">
              <a:rPr lang="tr-TR" smtClean="0"/>
              <a:t>8.10.2020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F588FE7-0E40-4600-AA18-A6F6DC3607E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7AAC67E-71F3-4ED2-B53E-B7872D792E21}" type="datetimeFigureOut">
              <a:rPr lang="tr-TR" smtClean="0"/>
              <a:t>8.10.2020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F588FE7-0E40-4600-AA18-A6F6DC3607EA}"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7AAC67E-71F3-4ED2-B53E-B7872D792E21}" type="datetimeFigureOut">
              <a:rPr lang="tr-TR" smtClean="0"/>
              <a:t>8.10.2020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F588FE7-0E40-4600-AA18-A6F6DC3607E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7AAC67E-71F3-4ED2-B53E-B7872D792E21}" type="datetimeFigureOut">
              <a:rPr lang="tr-TR" smtClean="0"/>
              <a:t>8.10.2020</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F588FE7-0E40-4600-AA18-A6F6DC3607E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www.gtu.edu.tr/Files/UserFiles/92/lab_guvenlii.pdf" TargetMode="External"/><Relationship Id="rId2" Type="http://schemas.openxmlformats.org/officeDocument/2006/relationships/hyperlink" Target="https://www.kimya.itu.edu.tr/assets/dosya/laboratuvar-guvenlik-kitapcigi" TargetMode="External"/><Relationship Id="rId1" Type="http://schemas.openxmlformats.org/officeDocument/2006/relationships/slideLayout" Target="../slideLayouts/slideLayout2.xml"/><Relationship Id="rId6" Type="http://schemas.openxmlformats.org/officeDocument/2006/relationships/hyperlink" Target="https://www.gtu.edu.tr/Files/UserFiles/116/LABORATUVARDA_LK_YARDIM.pptx" TargetMode="External"/><Relationship Id="rId5" Type="http://schemas.openxmlformats.org/officeDocument/2006/relationships/hyperlink" Target="https://inovatifkimyadergisi.com/msds-nedir" TargetMode="External"/><Relationship Id="rId4" Type="http://schemas.openxmlformats.org/officeDocument/2006/relationships/hyperlink" Target="https://www.msdshazirlama.com/ss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LABORATUVAR GÜVENLİĞİ</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73016"/>
            <a:ext cx="5508104" cy="309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50" y="404664"/>
            <a:ext cx="1157143"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9" y="454285"/>
            <a:ext cx="1152000" cy="116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526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MSDS / Güvenlik Bilgi Formu Nedir?</a:t>
            </a:r>
            <a:endParaRPr lang="tr-TR" dirty="0"/>
          </a:p>
        </p:txBody>
      </p:sp>
      <p:sp>
        <p:nvSpPr>
          <p:cNvPr id="3" name="İçerik Yer Tutucusu 2"/>
          <p:cNvSpPr>
            <a:spLocks noGrp="1"/>
          </p:cNvSpPr>
          <p:nvPr>
            <p:ph idx="1"/>
          </p:nvPr>
        </p:nvSpPr>
        <p:spPr/>
        <p:txBody>
          <a:bodyPr/>
          <a:lstStyle/>
          <a:p>
            <a:r>
              <a:rPr lang="tr-TR" dirty="0" smtClean="0"/>
              <a:t>İnsan sağlığını ve çevreyi, kimyasal maddelerin zararlı etkilerinden korumak için kimyasal maddelerin özelliklerini ayrıntılı bir şekilde gösteren, güvenlik önlemlerini içeren belgedir [3]. </a:t>
            </a:r>
          </a:p>
          <a:p>
            <a:r>
              <a:rPr lang="tr-TR" dirty="0" err="1" smtClean="0"/>
              <a:t>Material</a:t>
            </a:r>
            <a:r>
              <a:rPr lang="tr-TR" dirty="0" smtClean="0"/>
              <a:t> </a:t>
            </a:r>
            <a:r>
              <a:rPr lang="tr-TR" dirty="0" err="1" smtClean="0"/>
              <a:t>Safety</a:t>
            </a:r>
            <a:r>
              <a:rPr lang="tr-TR" dirty="0" smtClean="0"/>
              <a:t> Data </a:t>
            </a:r>
            <a:r>
              <a:rPr lang="tr-TR" dirty="0" err="1" smtClean="0"/>
              <a:t>Sheets</a:t>
            </a:r>
            <a:r>
              <a:rPr lang="tr-TR" dirty="0" smtClean="0"/>
              <a:t> kelimelerinin baş </a:t>
            </a:r>
            <a:r>
              <a:rPr lang="tr-TR" dirty="0" err="1" smtClean="0"/>
              <a:t>haflerinin</a:t>
            </a:r>
            <a:r>
              <a:rPr lang="tr-TR" dirty="0" smtClean="0"/>
              <a:t> kısaltılması ile oluşturulmuştur. Türkçe olarak Güvenli Bilgi Formu (GBF) olarak ifade edilmektedir.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581128"/>
            <a:ext cx="30575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672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5" name="İçerik Yer Tutucusu 4"/>
          <p:cNvSpPr>
            <a:spLocks noGrp="1"/>
          </p:cNvSpPr>
          <p:nvPr>
            <p:ph idx="1"/>
          </p:nvPr>
        </p:nvSpPr>
        <p:spPr/>
        <p:txBody>
          <a:bodyPr/>
          <a:lstStyle/>
          <a:p>
            <a:r>
              <a:rPr lang="tr-TR" dirty="0" smtClean="0"/>
              <a:t>Kimyasalların etiketinde uyarı risk ve önlem bilgileri bulunmaktadır. Kimyasal kullanımından önce etiket dikkatle okunmalıdır.</a:t>
            </a:r>
          </a:p>
          <a:p>
            <a:r>
              <a:rPr lang="tr-TR" dirty="0" smtClean="0"/>
              <a:t>MSDS genellikle aşağıdaki bilgileri içermektedir.</a:t>
            </a:r>
          </a:p>
          <a:p>
            <a:r>
              <a:rPr lang="tr-TR" dirty="0"/>
              <a:t> </a:t>
            </a:r>
            <a:r>
              <a:rPr lang="tr-TR" dirty="0" smtClean="0"/>
              <a:t>Kimyasal madde adı ve içeriği</a:t>
            </a:r>
          </a:p>
          <a:p>
            <a:r>
              <a:rPr lang="tr-TR" dirty="0"/>
              <a:t> </a:t>
            </a:r>
            <a:r>
              <a:rPr lang="tr-TR" dirty="0" smtClean="0"/>
              <a:t>Fiziksel ve kimyasal özellikleri</a:t>
            </a:r>
          </a:p>
          <a:p>
            <a:r>
              <a:rPr lang="tr-TR" dirty="0" smtClean="0"/>
              <a:t> Depolama, taşıma bilgileri</a:t>
            </a:r>
          </a:p>
          <a:p>
            <a:r>
              <a:rPr lang="tr-TR" dirty="0"/>
              <a:t> </a:t>
            </a:r>
            <a:r>
              <a:rPr lang="tr-TR" dirty="0" smtClean="0"/>
              <a:t>Özel korunma bilgileri</a:t>
            </a:r>
          </a:p>
          <a:p>
            <a:r>
              <a:rPr lang="tr-TR" dirty="0"/>
              <a:t> </a:t>
            </a:r>
            <a:r>
              <a:rPr lang="tr-TR" dirty="0" smtClean="0"/>
              <a:t>Dökülme ve sızma olması ile ilgili bilgiler</a:t>
            </a:r>
          </a:p>
          <a:p>
            <a:r>
              <a:rPr lang="tr-TR" dirty="0"/>
              <a:t> </a:t>
            </a:r>
            <a:r>
              <a:rPr lang="tr-TR" dirty="0" smtClean="0"/>
              <a:t>Diğer bilgiler [1].</a:t>
            </a:r>
          </a:p>
          <a:p>
            <a:endParaRPr lang="tr-TR"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134" y="3068960"/>
            <a:ext cx="2514866" cy="369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19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Kimyasalların </a:t>
            </a:r>
            <a:r>
              <a:rPr lang="tr-TR" dirty="0"/>
              <a:t>Z</a:t>
            </a:r>
            <a:r>
              <a:rPr lang="tr-TR" dirty="0" smtClean="0"/>
              <a:t>ararlılık Sembolleri </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0569" y="1600200"/>
            <a:ext cx="508286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4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980728"/>
            <a:ext cx="507255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598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980728"/>
            <a:ext cx="5472608" cy="180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780928"/>
            <a:ext cx="5400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692" y="4698179"/>
            <a:ext cx="5328592" cy="178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7164288" y="6046299"/>
            <a:ext cx="540060" cy="461665"/>
          </a:xfrm>
          <a:prstGeom prst="rect">
            <a:avLst/>
          </a:prstGeom>
          <a:noFill/>
        </p:spPr>
        <p:txBody>
          <a:bodyPr wrap="square" rtlCol="0">
            <a:spAutoFit/>
          </a:bodyPr>
          <a:lstStyle/>
          <a:p>
            <a:r>
              <a:rPr lang="tr-TR" sz="2400" dirty="0" smtClean="0"/>
              <a:t>[1]</a:t>
            </a:r>
            <a:endParaRPr lang="tr-TR" sz="2400" dirty="0"/>
          </a:p>
        </p:txBody>
      </p:sp>
    </p:spTree>
    <p:extLst>
      <p:ext uri="{BB962C8B-B14F-4D97-AF65-F5344CB8AC3E}">
        <p14:creationId xmlns:p14="http://schemas.microsoft.com/office/powerpoint/2010/main" val="1077033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Kaynaklar</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[1] Anonim ,2013. İstanbul Teknik </a:t>
            </a:r>
            <a:r>
              <a:rPr lang="tr-TR" dirty="0" smtClean="0"/>
              <a:t>Üniversitesi </a:t>
            </a:r>
            <a:r>
              <a:rPr lang="tr-TR" dirty="0" smtClean="0"/>
              <a:t>Kimya Bölümü Kimya Laboratuvarı Güvenlik </a:t>
            </a:r>
            <a:r>
              <a:rPr lang="tr-TR" dirty="0" smtClean="0"/>
              <a:t>Kuralları. </a:t>
            </a:r>
            <a:r>
              <a:rPr lang="tr-TR" dirty="0" smtClean="0">
                <a:hlinkClick r:id="rId2"/>
              </a:rPr>
              <a:t>https</a:t>
            </a:r>
            <a:r>
              <a:rPr lang="tr-TR" dirty="0">
                <a:hlinkClick r:id="rId2"/>
              </a:rPr>
              <a:t>://</a:t>
            </a:r>
            <a:r>
              <a:rPr lang="tr-TR" dirty="0" smtClean="0">
                <a:hlinkClick r:id="rId2"/>
              </a:rPr>
              <a:t>www.kimya.itu.edu.tr/assets/dosya/laboratuvar-guvenlik-kitapcigi</a:t>
            </a:r>
            <a:endParaRPr lang="tr-TR" dirty="0"/>
          </a:p>
          <a:p>
            <a:r>
              <a:rPr lang="tr-TR" dirty="0" smtClean="0"/>
              <a:t>[2]Gebze Teknik Üniversitesi Laboratuvar Güvenliği  </a:t>
            </a:r>
            <a:r>
              <a:rPr lang="tr-TR" dirty="0" smtClean="0">
                <a:hlinkClick r:id="rId3"/>
              </a:rPr>
              <a:t>https</a:t>
            </a:r>
            <a:r>
              <a:rPr lang="tr-TR" dirty="0">
                <a:hlinkClick r:id="rId3"/>
              </a:rPr>
              <a:t>://</a:t>
            </a:r>
            <a:r>
              <a:rPr lang="tr-TR" dirty="0" smtClean="0">
                <a:hlinkClick r:id="rId3"/>
              </a:rPr>
              <a:t>www.gtu.edu.tr/Files/UserFiles/92/lab_guvenlii.pdf</a:t>
            </a:r>
            <a:endParaRPr lang="tr-TR" dirty="0" smtClean="0"/>
          </a:p>
          <a:p>
            <a:r>
              <a:rPr lang="tr-TR" dirty="0" smtClean="0"/>
              <a:t>[</a:t>
            </a:r>
            <a:r>
              <a:rPr lang="tr-TR" dirty="0"/>
              <a:t>3</a:t>
            </a:r>
            <a:r>
              <a:rPr lang="tr-TR" dirty="0" smtClean="0"/>
              <a:t>] Anonim,2016. MSDS hazırlama. </a:t>
            </a:r>
            <a:r>
              <a:rPr lang="tr-TR" dirty="0" smtClean="0">
                <a:hlinkClick r:id="rId4"/>
              </a:rPr>
              <a:t>https</a:t>
            </a:r>
            <a:r>
              <a:rPr lang="tr-TR" dirty="0">
                <a:hlinkClick r:id="rId4"/>
              </a:rPr>
              <a:t>://</a:t>
            </a:r>
            <a:r>
              <a:rPr lang="tr-TR" dirty="0" smtClean="0">
                <a:hlinkClick r:id="rId4"/>
              </a:rPr>
              <a:t>www.msdshazirlama.com/sss</a:t>
            </a:r>
            <a:endParaRPr lang="tr-TR" dirty="0" smtClean="0"/>
          </a:p>
          <a:p>
            <a:r>
              <a:rPr lang="tr-TR" dirty="0" smtClean="0"/>
              <a:t>[4]</a:t>
            </a:r>
            <a:r>
              <a:rPr lang="tr-TR" dirty="0"/>
              <a:t> </a:t>
            </a:r>
            <a:r>
              <a:rPr lang="tr-TR" dirty="0" smtClean="0"/>
              <a:t>Anonim, 2016.MSDS. </a:t>
            </a:r>
            <a:r>
              <a:rPr lang="tr-TR" dirty="0" smtClean="0">
                <a:hlinkClick r:id="rId5"/>
              </a:rPr>
              <a:t>https</a:t>
            </a:r>
            <a:r>
              <a:rPr lang="tr-TR" dirty="0">
                <a:hlinkClick r:id="rId5"/>
              </a:rPr>
              <a:t>://</a:t>
            </a:r>
            <a:r>
              <a:rPr lang="tr-TR" dirty="0" smtClean="0">
                <a:hlinkClick r:id="rId5"/>
              </a:rPr>
              <a:t>inovatifkimyadergisi.com/msds-nedir</a:t>
            </a:r>
            <a:endParaRPr lang="tr-TR" dirty="0"/>
          </a:p>
          <a:p>
            <a:r>
              <a:rPr lang="tr-TR" dirty="0"/>
              <a:t>[5</a:t>
            </a:r>
            <a:r>
              <a:rPr lang="tr-TR" dirty="0" smtClean="0"/>
              <a:t>] Yılmaz P. Gebze Teknik Üniversitesi. 2015. Laboratuvarda meydana gelebilecek kazalar için ilk yardım</a:t>
            </a:r>
            <a:r>
              <a:rPr lang="tr-TR" dirty="0"/>
              <a:t>. </a:t>
            </a:r>
            <a:r>
              <a:rPr lang="tr-TR" dirty="0">
                <a:hlinkClick r:id="rId6"/>
              </a:rPr>
              <a:t>https://</a:t>
            </a:r>
            <a:r>
              <a:rPr lang="tr-TR" dirty="0" smtClean="0">
                <a:hlinkClick r:id="rId6"/>
              </a:rPr>
              <a:t>www.gtu.edu.tr/Files/UserFiles/116/LABORATUVARDA_LK_YARDIM.pptx</a:t>
            </a:r>
            <a:endParaRPr lang="tr-TR" dirty="0" smtClean="0"/>
          </a:p>
          <a:p>
            <a:endParaRPr lang="tr-TR" dirty="0"/>
          </a:p>
          <a:p>
            <a:endParaRPr lang="tr-TR" dirty="0"/>
          </a:p>
        </p:txBody>
      </p:sp>
    </p:spTree>
    <p:extLst>
      <p:ext uri="{BB962C8B-B14F-4D97-AF65-F5344CB8AC3E}">
        <p14:creationId xmlns:p14="http://schemas.microsoft.com/office/powerpoint/2010/main" val="2895516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               </a:t>
            </a:r>
          </a:p>
          <a:p>
            <a:pPr marL="0" indent="0">
              <a:buNone/>
            </a:pPr>
            <a:endParaRPr lang="tr-TR" dirty="0"/>
          </a:p>
          <a:p>
            <a:pPr marL="0" indent="0">
              <a:buNone/>
            </a:pPr>
            <a:endParaRPr lang="tr-TR" dirty="0" smtClean="0"/>
          </a:p>
          <a:p>
            <a:pPr marL="0" indent="0">
              <a:buNone/>
            </a:pPr>
            <a:endParaRPr lang="tr-TR" dirty="0"/>
          </a:p>
          <a:p>
            <a:pPr marL="0" indent="0">
              <a:buNone/>
            </a:pPr>
            <a:r>
              <a:rPr lang="tr-TR" b="1" smtClean="0"/>
              <a:t>               </a:t>
            </a:r>
            <a:r>
              <a:rPr lang="tr-TR" sz="3200" b="1" smtClean="0"/>
              <a:t>Dinlediğiniz </a:t>
            </a:r>
            <a:r>
              <a:rPr lang="tr-TR" sz="3200" b="1" dirty="0" smtClean="0"/>
              <a:t>için teşekkürler</a:t>
            </a:r>
            <a:endParaRPr lang="tr-TR" sz="3200" b="1" dirty="0"/>
          </a:p>
        </p:txBody>
      </p:sp>
    </p:spTree>
    <p:extLst>
      <p:ext uri="{BB962C8B-B14F-4D97-AF65-F5344CB8AC3E}">
        <p14:creationId xmlns:p14="http://schemas.microsoft.com/office/powerpoint/2010/main" val="389733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Kimya laboratuvarları tehlikeli bir çalışma alanına sahiptir.</a:t>
            </a:r>
          </a:p>
          <a:p>
            <a:r>
              <a:rPr lang="tr-TR" dirty="0" smtClean="0"/>
              <a:t>Güvenlik önlemlerinin alınması ve uygulanması halinde laboratuvarda meydana gelebilecek kazaların ve yaralanmaların önüne geçilebilir.</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933056"/>
            <a:ext cx="2438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933056"/>
            <a:ext cx="4073666" cy="203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35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Temel Laboratuvar Kuralları</a:t>
            </a:r>
            <a:endParaRPr lang="tr-TR" dirty="0"/>
          </a:p>
        </p:txBody>
      </p:sp>
      <p:sp>
        <p:nvSpPr>
          <p:cNvPr id="3" name="İçerik Yer Tutucusu 2"/>
          <p:cNvSpPr>
            <a:spLocks noGrp="1"/>
          </p:cNvSpPr>
          <p:nvPr>
            <p:ph idx="1"/>
          </p:nvPr>
        </p:nvSpPr>
        <p:spPr/>
        <p:txBody>
          <a:bodyPr>
            <a:normAutofit/>
          </a:bodyPr>
          <a:lstStyle/>
          <a:p>
            <a:r>
              <a:rPr lang="tr-TR" dirty="0"/>
              <a:t>T</a:t>
            </a:r>
            <a:r>
              <a:rPr lang="tr-TR" dirty="0" smtClean="0"/>
              <a:t>üm öğrencilerin laboratuvara koruma gözlüğü ve laboratuvar önlüğü ile  girmesi  zorunludur. Aksi durumda laboratuvara alınmayacaktır.</a:t>
            </a:r>
          </a:p>
          <a:p>
            <a:r>
              <a:rPr lang="tr-TR" dirty="0" smtClean="0"/>
              <a:t>Deney sırasında mutlaka eldiven ve gerekli durumlarda maske kullanılmalıdır.</a:t>
            </a:r>
          </a:p>
          <a:p>
            <a:r>
              <a:rPr lang="tr-TR" dirty="0" smtClean="0"/>
              <a:t>Laboratuvara giren öğrencilerin saçları</a:t>
            </a:r>
          </a:p>
          <a:p>
            <a:pPr marL="0" indent="0">
              <a:buNone/>
            </a:pPr>
            <a:r>
              <a:rPr lang="tr-TR" dirty="0" smtClean="0"/>
              <a:t>  toplu olmalı, kimyasal çözücü buharların</a:t>
            </a:r>
          </a:p>
          <a:p>
            <a:pPr marL="0" indent="0">
              <a:buNone/>
            </a:pPr>
            <a:r>
              <a:rPr lang="tr-TR" dirty="0" smtClean="0"/>
              <a:t>  etkisinden dolayı lens kullanılmamalıdır.</a:t>
            </a:r>
          </a:p>
          <a:p>
            <a:pPr marL="0" indent="0">
              <a:buNone/>
            </a:pPr>
            <a:r>
              <a:rPr lang="tr-TR" dirty="0" smtClean="0"/>
              <a:t>  Kapalı ayakkabı tercih edilmelidir.</a:t>
            </a:r>
          </a:p>
          <a:p>
            <a:pPr marL="0" indent="0">
              <a:buNone/>
            </a:pPr>
            <a:r>
              <a:rPr lang="tr-TR" dirty="0"/>
              <a:t> </a:t>
            </a:r>
            <a:r>
              <a:rPr lang="tr-TR" dirty="0" smtClean="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413486"/>
            <a:ext cx="2116137"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281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dirty="0" smtClean="0"/>
              <a:t>Kimyasalların cilt ile temasından kaçınılmalıdır.</a:t>
            </a:r>
          </a:p>
          <a:p>
            <a:r>
              <a:rPr lang="tr-TR" dirty="0"/>
              <a:t> </a:t>
            </a:r>
            <a:r>
              <a:rPr lang="tr-TR" dirty="0" smtClean="0"/>
              <a:t>Laboratuvarda gürültü yapılmamalı, şakalaşma, koşmaktan kaçınılmalıdır.</a:t>
            </a:r>
          </a:p>
          <a:p>
            <a:r>
              <a:rPr lang="tr-TR" dirty="0"/>
              <a:t> </a:t>
            </a:r>
            <a:r>
              <a:rPr lang="tr-TR" dirty="0" smtClean="0"/>
              <a:t>Yangın durumunda yangın söndürücü, ve en hızlı çıkış yolu öğrenilmelidir.</a:t>
            </a:r>
            <a:endParaRPr lang="tr-TR" dirty="0"/>
          </a:p>
          <a:p>
            <a:r>
              <a:rPr lang="tr-TR" dirty="0" smtClean="0"/>
              <a:t> Deney tezgahlarının üzerine oturulmamalı, kişisel eşyalar tezgahlara bırakılmamalıdır.</a:t>
            </a:r>
          </a:p>
          <a:p>
            <a:r>
              <a:rPr lang="tr-TR" dirty="0"/>
              <a:t> </a:t>
            </a:r>
            <a:r>
              <a:rPr lang="tr-TR" dirty="0" smtClean="0"/>
              <a:t>Kimyasallar kullanılmadan önce şişe ya da kabın üzerindeki etiket okunmalıdır.</a:t>
            </a:r>
          </a:p>
          <a:p>
            <a:r>
              <a:rPr lang="tr-TR" dirty="0"/>
              <a:t> </a:t>
            </a:r>
            <a:r>
              <a:rPr lang="tr-TR" dirty="0" smtClean="0"/>
              <a:t>Herhangi bir kaza durumunda  sorumlu asistan mutlaka bilgilendirilmelidir [1].</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389640"/>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79417"/>
            <a:ext cx="2083768" cy="158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444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Laboratuvardaki kimyasal maddeler kesinlikle koklanmamalı ve tadılmamalıdır</a:t>
            </a:r>
            <a:r>
              <a:rPr lang="tr-TR" dirty="0" smtClean="0"/>
              <a:t>.</a:t>
            </a:r>
          </a:p>
          <a:p>
            <a:r>
              <a:rPr lang="tr-TR" dirty="0" smtClean="0"/>
              <a:t> Herhangi bir katı, sıvı veya çözelti halindeki</a:t>
            </a:r>
          </a:p>
          <a:p>
            <a:pPr marL="0" indent="0">
              <a:buNone/>
            </a:pPr>
            <a:r>
              <a:rPr lang="tr-TR" dirty="0"/>
              <a:t> </a:t>
            </a:r>
            <a:r>
              <a:rPr lang="tr-TR" dirty="0" smtClean="0"/>
              <a:t>  kimyasal lavaboya ya da çöpe atılmamalıdır.</a:t>
            </a:r>
          </a:p>
          <a:p>
            <a:pPr marL="0" indent="0">
              <a:buNone/>
            </a:pPr>
            <a:r>
              <a:rPr lang="tr-TR" dirty="0"/>
              <a:t> </a:t>
            </a:r>
            <a:r>
              <a:rPr lang="tr-TR" dirty="0" smtClean="0"/>
              <a:t>  Atık şişeleri kullanılmalıdır.</a:t>
            </a:r>
          </a:p>
          <a:p>
            <a:r>
              <a:rPr lang="tr-TR" dirty="0" smtClean="0"/>
              <a:t> Derişik asitlerin üzerine su eklenmemelidir.</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796" y="1628800"/>
            <a:ext cx="1663667" cy="20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437112"/>
            <a:ext cx="383857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891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smtClean="0"/>
              <a:t>Asit, baz yaralanmalarında (asetik asit, fosforik asit, sülfürik asit, hidroklorik asit) deri teması olan yer bol su ile yıkanmalıdır. Bulaşan giysiler hemen çıkarılmalıdır. Daha sonra soda, bikarbonat gibi yumuşak alkali çözelti uygulanmalıdır.</a:t>
            </a:r>
          </a:p>
          <a:p>
            <a:pPr algn="just"/>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89040"/>
            <a:ext cx="2654424" cy="265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435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smtClean="0"/>
              <a:t>Kimyasalın göz ile temasında tahriş olmamış göz 15 dakika bol su ile yıkanmalıdır.</a:t>
            </a:r>
          </a:p>
          <a:p>
            <a:pPr algn="just"/>
            <a:r>
              <a:rPr lang="tr-TR" dirty="0" smtClean="0"/>
              <a:t>Yıkama işlemi diğer gözü etkilemeyecek şekilde gözden kulak hizasına doğru yapılmalıdır.</a:t>
            </a:r>
            <a:endParaRPr lang="tr-TR" dirty="0"/>
          </a:p>
          <a:p>
            <a:pPr algn="just"/>
            <a:r>
              <a:rPr lang="tr-TR" dirty="0" smtClean="0"/>
              <a:t>Kontak lens olması durumunda (laboratuvarda kullanmamaya özen gösteriniz.) göz ile temasının kesilmesi açısından hemen çıkarılmalıdır.</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437112"/>
            <a:ext cx="2878757" cy="215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983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Eter ile çalışılması durumunda çeker ocak kullanılmalıdır.</a:t>
            </a:r>
          </a:p>
          <a:p>
            <a:r>
              <a:rPr lang="tr-TR" dirty="0" smtClean="0"/>
              <a:t>Eterin bir yere dökülürse bir sünger yardımıyla emdirilmeli daha sonra çeker ocakta buharlaştırılmalıdır.</a:t>
            </a:r>
          </a:p>
          <a:p>
            <a:r>
              <a:rPr lang="tr-TR" dirty="0" smtClean="0"/>
              <a:t>Eter, deriye teması halinde oldukça kurutucu bir etkiye sahiptir. Belirli şartlarda yanıcıdır (45 </a:t>
            </a:r>
            <a:r>
              <a:rPr lang="tr-TR" dirty="0" smtClean="0">
                <a:latin typeface="Times New Roman"/>
                <a:cs typeface="Times New Roman"/>
              </a:rPr>
              <a:t>℃). </a:t>
            </a:r>
            <a:r>
              <a:rPr lang="tr-TR" dirty="0" smtClean="0">
                <a:cs typeface="Times New Roman"/>
              </a:rPr>
              <a:t>Eter yangını olması durumunda CO</a:t>
            </a:r>
            <a:r>
              <a:rPr lang="tr-TR" baseline="-25000" dirty="0" smtClean="0">
                <a:cs typeface="Times New Roman"/>
              </a:rPr>
              <a:t>2     </a:t>
            </a:r>
            <a:r>
              <a:rPr lang="tr-TR" dirty="0" smtClean="0">
                <a:cs typeface="Times New Roman"/>
              </a:rPr>
              <a:t> ile söndürülür. </a:t>
            </a:r>
            <a:r>
              <a:rPr lang="tr-TR" dirty="0" smtClean="0">
                <a:cs typeface="Times New Roman"/>
              </a:rPr>
              <a:t>[5]</a:t>
            </a:r>
            <a:endParaRPr lang="tr-TR" dirty="0" smtClean="0">
              <a:cs typeface="Times New Roman"/>
            </a:endParaRPr>
          </a:p>
          <a:p>
            <a:endParaRPr lang="tr-TR" dirty="0"/>
          </a:p>
        </p:txBody>
      </p:sp>
    </p:spTree>
    <p:extLst>
      <p:ext uri="{BB962C8B-B14F-4D97-AF65-F5344CB8AC3E}">
        <p14:creationId xmlns:p14="http://schemas.microsoft.com/office/powerpoint/2010/main" val="1275387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 Sıcak tüp, </a:t>
            </a:r>
            <a:r>
              <a:rPr lang="tr-TR" dirty="0" err="1" smtClean="0"/>
              <a:t>kroze</a:t>
            </a:r>
            <a:r>
              <a:rPr lang="tr-TR" dirty="0" smtClean="0"/>
              <a:t>, beher gibi ekipmanlar elle tutulmamalı, maşa kullanılmalı ya da </a:t>
            </a:r>
            <a:r>
              <a:rPr lang="tr-TR" dirty="0" err="1" smtClean="0"/>
              <a:t>amyantlı</a:t>
            </a:r>
            <a:r>
              <a:rPr lang="tr-TR" dirty="0" smtClean="0"/>
              <a:t> tel üzerinde bekletilerek soğutulmalıdır.</a:t>
            </a:r>
          </a:p>
          <a:p>
            <a:r>
              <a:rPr lang="tr-TR" dirty="0" smtClean="0"/>
              <a:t> Deney sonrasında çalışılan tezgah, malzeme ve ekipman mutlaka temiz bırakılmalıdır.</a:t>
            </a:r>
          </a:p>
          <a:p>
            <a:r>
              <a:rPr lang="tr-TR" dirty="0" smtClean="0"/>
              <a:t>Laboratuvardan ayrılmadan önce tüm ekipmanların kapalı olduğu kontrol edilmelidir.</a:t>
            </a:r>
          </a:p>
          <a:p>
            <a:r>
              <a:rPr lang="tr-TR" dirty="0" smtClean="0"/>
              <a:t>Laboratuvardan ayrılmadan önce eller yıkanmalıdır [2].</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869160"/>
            <a:ext cx="2664296" cy="178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324" y="4869160"/>
            <a:ext cx="3345605" cy="178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874" y="470814"/>
            <a:ext cx="2076697" cy="116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7550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Özel 5">
      <a:dk1>
        <a:srgbClr val="292934"/>
      </a:dk1>
      <a:lt1>
        <a:srgbClr val="FFFFFF"/>
      </a:lt1>
      <a:dk2>
        <a:srgbClr val="D2533C"/>
      </a:dk2>
      <a:lt2>
        <a:srgbClr val="F3F2DC"/>
      </a:lt2>
      <a:accent1>
        <a:srgbClr val="CC3300"/>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284</TotalTime>
  <Words>567</Words>
  <Application>Microsoft Office PowerPoint</Application>
  <PresentationFormat>Ekran Gösterisi (4:3)</PresentationFormat>
  <Paragraphs>57</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Netlik</vt:lpstr>
      <vt:lpstr>LABORATUVAR GÜVENLİĞİ</vt:lpstr>
      <vt:lpstr>PowerPoint Sunusu</vt:lpstr>
      <vt:lpstr>Temel Laboratuvar Kuralları</vt:lpstr>
      <vt:lpstr>PowerPoint Sunusu</vt:lpstr>
      <vt:lpstr>PowerPoint Sunusu</vt:lpstr>
      <vt:lpstr>PowerPoint Sunusu</vt:lpstr>
      <vt:lpstr>PowerPoint Sunusu</vt:lpstr>
      <vt:lpstr>PowerPoint Sunusu</vt:lpstr>
      <vt:lpstr>PowerPoint Sunusu</vt:lpstr>
      <vt:lpstr>MSDS / Güvenlik Bilgi Formu Nedir?</vt:lpstr>
      <vt:lpstr>PowerPoint Sunusu</vt:lpstr>
      <vt:lpstr>Kimyasalların Zararlılık Sembolleri </vt:lpstr>
      <vt:lpstr>PowerPoint Sunusu</vt:lpstr>
      <vt:lpstr>PowerPoint Sunusu</vt:lpstr>
      <vt:lpstr>Kaynaklar</vt:lpstr>
      <vt:lpstr>PowerPoint Sunusu</vt:lpstr>
    </vt:vector>
  </TitlesOfParts>
  <Company>MoTuN 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GÜVENLİĞİ</dc:title>
  <dc:creator>ocanbakkaloglu@outlook.com</dc:creator>
  <cp:lastModifiedBy>ocanbakkaloglu@outlook.com</cp:lastModifiedBy>
  <cp:revision>29</cp:revision>
  <dcterms:created xsi:type="dcterms:W3CDTF">2020-10-03T16:30:38Z</dcterms:created>
  <dcterms:modified xsi:type="dcterms:W3CDTF">2020-10-08T15:09:53Z</dcterms:modified>
</cp:coreProperties>
</file>